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Dosis" panose="02010703020202060003" pitchFamily="2" charset="0"/>
      <p:regular r:id="rId26"/>
      <p:bold r:id="rId27"/>
    </p:embeddedFont>
    <p:embeddedFont>
      <p:font typeface="Dosis Light" panose="020B0604020202020204" charset="0"/>
      <p:regular r:id="rId28"/>
      <p:bold r:id="rId29"/>
    </p:embeddedFont>
    <p:embeddedFont>
      <p:font typeface="Titillium Web Light" panose="020B0604020202020204" charset="0"/>
      <p:regular r:id="rId30"/>
      <p:bold r:id="rId31"/>
      <p:italic r:id="rId32"/>
      <p:boldItalic r:id="rId33"/>
    </p:embeddedFont>
    <p:embeddedFont>
      <p:font typeface="Titillium Web" panose="020B060402020202020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8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9" name="Google Shape;3899;g438225fd6a_2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0" name="Google Shape;3900;g438225fd6a_2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6" name="Google Shape;3906;g438225fd6a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7" name="Google Shape;3907;g438225fd6a_2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7" name="Google Shape;3917;g438225fd6a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8" name="Google Shape;3918;g438225fd6a_2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4" name="Google Shape;3924;g43976689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5" name="Google Shape;3925;g43976689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1" name="Google Shape;3931;g43976689a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2" name="Google Shape;3932;g43976689a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8" name="Google Shape;3938;g43976689a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9" name="Google Shape;3939;g43976689ab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5" name="Google Shape;3945;g438225fd6a_2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6" name="Google Shape;3946;g438225fd6a_2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" name="Google Shape;3952;g438225fd6a_2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3" name="Google Shape;3953;g438225fd6a_2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9" name="Google Shape;3959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0" name="Google Shape;3960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5" name="Google Shape;39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6" name="Google Shape;39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8" name="Google Shape;383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9" name="Google Shape;383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0" name="Google Shape;3970;g438225fd6a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1" name="Google Shape;3971;g438225fd6a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7" name="Google Shape;3977;g438225fd6a_2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8" name="Google Shape;3978;g438225fd6a_2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4" name="Google Shape;3984;g43be47d4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5" name="Google Shape;3985;g43be47d41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1" name="Google Shape;399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2" name="Google Shape;399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438225fd6a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438225fd6a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4" name="Google Shape;3854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5" name="Google Shape;3855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2" name="Google Shape;3862;g438225fd6a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3" name="Google Shape;3863;g438225fd6a_2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9" name="Google Shape;3869;g438225fd6a_2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0" name="Google Shape;3870;g438225fd6a_2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6" name="Google Shape;3876;g438225fd6a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7" name="Google Shape;3877;g438225fd6a_2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3" name="Google Shape;3883;g438225fd6a_2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4" name="Google Shape;3884;g438225fd6a_2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0" name="Google Shape;3890;g438225fd6a_3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1" name="Google Shape;3891;g438225fd6a_3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solidFill>
          <a:srgbClr val="003B55"/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80BFB7"/>
                </a:solidFill>
              </a:defRPr>
            </a:lvl1pPr>
            <a:lvl2pPr lvl="1">
              <a:buNone/>
              <a:defRPr>
                <a:solidFill>
                  <a:srgbClr val="80BFB7"/>
                </a:solidFill>
              </a:defRPr>
            </a:lvl2pPr>
            <a:lvl3pPr lvl="2">
              <a:buNone/>
              <a:defRPr>
                <a:solidFill>
                  <a:srgbClr val="80BFB7"/>
                </a:solidFill>
              </a:defRPr>
            </a:lvl3pPr>
            <a:lvl4pPr lvl="3">
              <a:buNone/>
              <a:defRPr>
                <a:solidFill>
                  <a:srgbClr val="80BFB7"/>
                </a:solidFill>
              </a:defRPr>
            </a:lvl4pPr>
            <a:lvl5pPr lvl="4">
              <a:buNone/>
              <a:defRPr>
                <a:solidFill>
                  <a:srgbClr val="80BFB7"/>
                </a:solidFill>
              </a:defRPr>
            </a:lvl5pPr>
            <a:lvl6pPr lvl="5">
              <a:buNone/>
              <a:defRPr>
                <a:solidFill>
                  <a:srgbClr val="80BFB7"/>
                </a:solidFill>
              </a:defRPr>
            </a:lvl6pPr>
            <a:lvl7pPr lvl="6">
              <a:buNone/>
              <a:defRPr>
                <a:solidFill>
                  <a:srgbClr val="80BFB7"/>
                </a:solidFill>
              </a:defRPr>
            </a:lvl7pPr>
            <a:lvl8pPr lvl="7">
              <a:buNone/>
              <a:defRPr>
                <a:solidFill>
                  <a:srgbClr val="80BFB7"/>
                </a:solidFill>
              </a:defRPr>
            </a:lvl8pPr>
            <a:lvl9pPr lvl="8">
              <a:buNone/>
              <a:defRPr>
                <a:solidFill>
                  <a:srgbClr val="80BFB7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BLANK_1_1">
    <p:bg>
      <p:bgPr>
        <a:solidFill>
          <a:srgbClr val="1D1D1B"/>
        </a:solidFill>
        <a:effectLst/>
      </p:bgPr>
    </p:bg>
    <p:spTree>
      <p:nvGrpSpPr>
        <p:cNvPr id="1" name="Shape 3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7" name="Google Shape;3507;p12"/>
          <p:cNvGrpSpPr/>
          <p:nvPr/>
        </p:nvGrpSpPr>
        <p:grpSpPr>
          <a:xfrm>
            <a:off x="7828607" y="28698"/>
            <a:ext cx="1286904" cy="5086302"/>
            <a:chOff x="6367294" y="28698"/>
            <a:chExt cx="1286904" cy="5086302"/>
          </a:xfrm>
        </p:grpSpPr>
        <p:sp>
          <p:nvSpPr>
            <p:cNvPr id="3508" name="Google Shape;3508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8" name="Google Shape;3518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9" name="Google Shape;3519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6" name="Google Shape;3636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7" name="Google Shape;3637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8" name="Google Shape;3638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9" name="Google Shape;3639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1" name="Google Shape;3641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2" name="Google Shape;3642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3" name="Google Shape;3643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4" name="Google Shape;3644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5" name="Google Shape;3645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6" name="Google Shape;3646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7" name="Google Shape;3647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8" name="Google Shape;3648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9" name="Google Shape;3649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0" name="Google Shape;3650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1" name="Google Shape;3651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2" name="Google Shape;3652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3" name="Google Shape;3653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4" name="Google Shape;3654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5" name="Google Shape;3655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6" name="Google Shape;3656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7" name="Google Shape;3657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8" name="Google Shape;3658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9" name="Google Shape;3659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0" name="Google Shape;3660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1" name="Google Shape;3661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2" name="Google Shape;3662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3" name="Google Shape;3663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4" name="Google Shape;3664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5" name="Google Shape;3665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6" name="Google Shape;3666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7" name="Google Shape;3667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8" name="Google Shape;3668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69" name="Google Shape;3669;p12"/>
          <p:cNvGrpSpPr/>
          <p:nvPr/>
        </p:nvGrpSpPr>
        <p:grpSpPr>
          <a:xfrm rot="10800000">
            <a:off x="28739" y="28698"/>
            <a:ext cx="1286904" cy="5086302"/>
            <a:chOff x="6367294" y="28698"/>
            <a:chExt cx="1286904" cy="5086302"/>
          </a:xfrm>
        </p:grpSpPr>
        <p:sp>
          <p:nvSpPr>
            <p:cNvPr id="3670" name="Google Shape;3670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1" name="Google Shape;3671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2" name="Google Shape;3672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3" name="Google Shape;3673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0" name="Google Shape;3710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1" name="Google Shape;3711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2" name="Google Shape;3712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3" name="Google Shape;3713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4" name="Google Shape;3714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5" name="Google Shape;3715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6" name="Google Shape;3716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7" name="Google Shape;3717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8" name="Google Shape;3718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9" name="Google Shape;3719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0" name="Google Shape;3720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1" name="Google Shape;3721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2" name="Google Shape;3722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3" name="Google Shape;3723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4" name="Google Shape;3724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5" name="Google Shape;3725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6" name="Google Shape;3726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7" name="Google Shape;3727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8" name="Google Shape;3728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9" name="Google Shape;3729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0" name="Google Shape;3730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1" name="Google Shape;3731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2" name="Google Shape;3732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3" name="Google Shape;3733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4" name="Google Shape;3734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5" name="Google Shape;3735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6" name="Google Shape;3736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7" name="Google Shape;3737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8" name="Google Shape;3738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9" name="Google Shape;3739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0" name="Google Shape;3740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1" name="Google Shape;3741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2" name="Google Shape;3742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3" name="Google Shape;3743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4" name="Google Shape;3744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5" name="Google Shape;3745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6" name="Google Shape;3746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7" name="Google Shape;3747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8" name="Google Shape;3748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9" name="Google Shape;3749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6" name="Google Shape;3756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7" name="Google Shape;3757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2" name="Google Shape;3772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3" name="Google Shape;3773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4" name="Google Shape;3774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5" name="Google Shape;3775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6" name="Google Shape;3776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7" name="Google Shape;3777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8" name="Google Shape;3778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9" name="Google Shape;3779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0" name="Google Shape;3780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1" name="Google Shape;3781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2" name="Google Shape;3782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3" name="Google Shape;3783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4" name="Google Shape;3784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5" name="Google Shape;3785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6" name="Google Shape;3786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7" name="Google Shape;3787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8" name="Google Shape;3788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9" name="Google Shape;3789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0" name="Google Shape;3790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1" name="Google Shape;3791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2" name="Google Shape;3792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3" name="Google Shape;3793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4" name="Google Shape;3794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5" name="Google Shape;3795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6" name="Google Shape;3796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7" name="Google Shape;3797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8" name="Google Shape;3798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9" name="Google Shape;3799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0" name="Google Shape;3800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1" name="Google Shape;3801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2" name="Google Shape;3802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3" name="Google Shape;3803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4" name="Google Shape;3804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5" name="Google Shape;3805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6" name="Google Shape;3806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7" name="Google Shape;3807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8" name="Google Shape;3808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9" name="Google Shape;3809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0" name="Google Shape;3810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1" name="Google Shape;3811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2" name="Google Shape;3812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3" name="Google Shape;3813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4" name="Google Shape;3814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5" name="Google Shape;3815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6" name="Google Shape;3816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7" name="Google Shape;3817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8" name="Google Shape;3818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9" name="Google Shape;3819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0" name="Google Shape;3820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1" name="Google Shape;3821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2" name="Google Shape;3822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3" name="Google Shape;3823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4" name="Google Shape;3824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5" name="Google Shape;3825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6" name="Google Shape;3826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7" name="Google Shape;3827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8" name="Google Shape;3828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9" name="Google Shape;3829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0" name="Google Shape;3830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31" name="Google Shape;3831;p12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685800" y="2878750"/>
            <a:ext cx="526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685800" y="3983055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2400"/>
              <a:buNone/>
              <a:defRPr>
                <a:solidFill>
                  <a:srgbClr val="80BFB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rgbClr val="0B87A1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▪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○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■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46" name="Google Shape;1046;p4"/>
          <p:cNvSpPr txBox="1"/>
          <p:nvPr/>
        </p:nvSpPr>
        <p:spPr>
          <a:xfrm>
            <a:off x="659925" y="414075"/>
            <a:ext cx="7524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D3EBD5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2000">
              <a:solidFill>
                <a:srgbClr val="D3EBD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047" name="Google Shape;1047;p4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048" name="Google Shape;1048;p4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8" name="Google Shape;1128;p4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1129" name="Google Shape;1129;p4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8" name="Google Shape;1248;p4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1249" name="Google Shape;1249;p4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4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4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4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4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4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4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4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4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4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4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4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4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4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4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4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4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4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4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4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4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8" name="Google Shape;1458;p4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1459" name="Google Shape;1459;p4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4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4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4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4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4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4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4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4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4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4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4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4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4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4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4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4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4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4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4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4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4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4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4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4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4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4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2" name="Google Shape;1562;p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718300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4156071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grpSp>
        <p:nvGrpSpPr>
          <p:cNvPr id="1845" name="Google Shape;1845;p6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846" name="Google Shape;1846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3" name="Google Shape;1903;p6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904" name="Google Shape;1904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6" name="Google Shape;1966;p6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967" name="Google Shape;1967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8" name="Google Shape;2068;p6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069" name="Google Shape;2069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9" name="Google Shape;2119;p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718300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3009263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5300226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grpSp>
        <p:nvGrpSpPr>
          <p:cNvPr id="2125" name="Google Shape;2125;p7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126" name="Google Shape;2126;p7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83" name="Google Shape;2183;p7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184" name="Google Shape;2184;p7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7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6" name="Google Shape;2246;p7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247" name="Google Shape;2247;p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7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48" name="Google Shape;2348;p7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349" name="Google Shape;2349;p7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7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99" name="Google Shape;2399;p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grpSp>
        <p:nvGrpSpPr>
          <p:cNvPr id="2402" name="Google Shape;2402;p8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403" name="Google Shape;2403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0" name="Google Shape;2460;p8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461" name="Google Shape;2461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3" name="Google Shape;2523;p8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524" name="Google Shape;2524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5" name="Google Shape;2625;p8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626" name="Google Shape;2626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76" name="Google Shape;2676;p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p9"/>
          <p:cNvSpPr txBox="1">
            <a:spLocks noGrp="1"/>
          </p:cNvSpPr>
          <p:nvPr>
            <p:ph type="body" idx="1"/>
          </p:nvPr>
        </p:nvSpPr>
        <p:spPr>
          <a:xfrm>
            <a:off x="624925" y="4177700"/>
            <a:ext cx="67593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grpSp>
        <p:nvGrpSpPr>
          <p:cNvPr id="2679" name="Google Shape;2679;p9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680" name="Google Shape;2680;p9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9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9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9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9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9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9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9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9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9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9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9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9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9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9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9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9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9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9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9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9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9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9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9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9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9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9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9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9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9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9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9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9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9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9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9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9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9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9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9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9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9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9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9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9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9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37" name="Google Shape;2737;p9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738" name="Google Shape;2738;p9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00" name="Google Shape;2800;p9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801" name="Google Shape;2801;p9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9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02" name="Google Shape;2902;p9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903" name="Google Shape;2903;p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9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3" name="Google Shape;2953;p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5" name="Google Shape;2955;p10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956" name="Google Shape;2956;p1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10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10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10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1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10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10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10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10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10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1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10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10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10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1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10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10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10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10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10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1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10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10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10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1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10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10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10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10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10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10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10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10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1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10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10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10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10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10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1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10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10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10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1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10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10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10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10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10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1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10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10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10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10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10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3" name="Google Shape;3013;p10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014" name="Google Shape;3014;p10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10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1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10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10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10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1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10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10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10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10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10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1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10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10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10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1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10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10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10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10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10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1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10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10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10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10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10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10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10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10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1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10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10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10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1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10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10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10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10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10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1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10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10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10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1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10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10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10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10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10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1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10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10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10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1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10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10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10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10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10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6" name="Google Shape;3076;p10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077" name="Google Shape;3077;p10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10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10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1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10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10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10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10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10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10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10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10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1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10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10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10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10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10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1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10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10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10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1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10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10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10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10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10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1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10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10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10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10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10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10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10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10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1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10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10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10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1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10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10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10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10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10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1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10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10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10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1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10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10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10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10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10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1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8" name="Google Shape;3178;p10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179" name="Google Shape;3179;p10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1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29" name="Google Shape;3229;p1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N5XiM-xe79Lf62YX8zjxgnxtXvirRXjmQKrLztg8Wgw/edit?usp=sharin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a Criteria Spreadsheet for Instructional Decision Making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2" name="Google Shape;3902;p22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Assessments</a:t>
            </a:r>
            <a:endParaRPr/>
          </a:p>
        </p:txBody>
      </p:sp>
      <p:sp>
        <p:nvSpPr>
          <p:cNvPr id="3903" name="Google Shape;3903;p22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Demonstrate how schools are progressing with the learning standards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Designed to measure how well students are mastering the learning standards</a:t>
            </a:r>
            <a:endParaRPr/>
          </a:p>
        </p:txBody>
      </p:sp>
      <p:sp>
        <p:nvSpPr>
          <p:cNvPr id="3904" name="Google Shape;3904;p22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9" name="Google Shape;3909;p23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Ranges</a:t>
            </a:r>
            <a:endParaRPr/>
          </a:p>
        </p:txBody>
      </p:sp>
      <p:sp>
        <p:nvSpPr>
          <p:cNvPr id="3910" name="Google Shape;3910;p23"/>
          <p:cNvSpPr txBox="1">
            <a:spLocks noGrp="1"/>
          </p:cNvSpPr>
          <p:nvPr>
            <p:ph type="body" idx="1"/>
          </p:nvPr>
        </p:nvSpPr>
        <p:spPr>
          <a:xfrm>
            <a:off x="718300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Old Ranges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CFA’s</a:t>
            </a: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MAP ELA</a:t>
            </a:r>
            <a:endParaRPr sz="1400"/>
          </a:p>
        </p:txBody>
      </p:sp>
      <p:sp>
        <p:nvSpPr>
          <p:cNvPr id="3911" name="Google Shape;3911;p23"/>
          <p:cNvSpPr txBox="1">
            <a:spLocks noGrp="1"/>
          </p:cNvSpPr>
          <p:nvPr>
            <p:ph type="body" idx="2"/>
          </p:nvPr>
        </p:nvSpPr>
        <p:spPr>
          <a:xfrm>
            <a:off x="4146396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New Ranges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All assessments</a:t>
            </a: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2" name="Google Shape;3912;p23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pic>
        <p:nvPicPr>
          <p:cNvPr id="3913" name="Google Shape;391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200" y="3659520"/>
            <a:ext cx="2611026" cy="92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4" name="Google Shape;391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4199" y="2536725"/>
            <a:ext cx="1538675" cy="63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5" name="Google Shape;3915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2050" y="2504425"/>
            <a:ext cx="1474175" cy="76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0" name="Google Shape;3920;p24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Gathering Data</a:t>
            </a:r>
            <a:endParaRPr/>
          </a:p>
        </p:txBody>
      </p:sp>
      <p:sp>
        <p:nvSpPr>
          <p:cNvPr id="3921" name="Google Shape;3921;p24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NWEA MAP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aimswebPlus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Common Formative Assessments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State Assessments</a:t>
            </a:r>
            <a:endParaRPr/>
          </a:p>
        </p:txBody>
      </p:sp>
      <p:sp>
        <p:nvSpPr>
          <p:cNvPr id="3922" name="Google Shape;3922;p2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7" name="Google Shape;3927;p2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NWEA MAP</a:t>
            </a:r>
            <a:endParaRPr/>
          </a:p>
        </p:txBody>
      </p:sp>
      <p:sp>
        <p:nvSpPr>
          <p:cNvPr id="3928" name="Google Shape;3928;p2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pic>
        <p:nvPicPr>
          <p:cNvPr id="3929" name="Google Shape;3929;p25"/>
          <p:cNvPicPr preferRelativeResize="0"/>
          <p:nvPr/>
        </p:nvPicPr>
        <p:blipFill rotWithShape="1">
          <a:blip r:embed="rId3">
            <a:alphaModFix/>
          </a:blip>
          <a:srcRect r="606"/>
          <a:stretch/>
        </p:blipFill>
        <p:spPr>
          <a:xfrm>
            <a:off x="718300" y="1494975"/>
            <a:ext cx="6719851" cy="345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4" name="Google Shape;3934;p26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aimswebPlus</a:t>
            </a:r>
            <a:endParaRPr/>
          </a:p>
        </p:txBody>
      </p:sp>
      <p:sp>
        <p:nvSpPr>
          <p:cNvPr id="3935" name="Google Shape;3935;p2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pic>
        <p:nvPicPr>
          <p:cNvPr id="3936" name="Google Shape;393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5776" y="1596775"/>
            <a:ext cx="5612451" cy="317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1" name="Google Shape;3941;p27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Formative Assessments</a:t>
            </a:r>
            <a:endParaRPr/>
          </a:p>
        </p:txBody>
      </p:sp>
      <p:sp>
        <p:nvSpPr>
          <p:cNvPr id="3942" name="Google Shape;3942;p2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pic>
        <p:nvPicPr>
          <p:cNvPr id="3943" name="Google Shape;3943;p27"/>
          <p:cNvPicPr preferRelativeResize="0"/>
          <p:nvPr/>
        </p:nvPicPr>
        <p:blipFill rotWithShape="1">
          <a:blip r:embed="rId3">
            <a:alphaModFix/>
          </a:blip>
          <a:srcRect t="1341" r="33417"/>
          <a:stretch/>
        </p:blipFill>
        <p:spPr>
          <a:xfrm>
            <a:off x="2294521" y="1596775"/>
            <a:ext cx="3608651" cy="326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8" name="Google Shape;3948;p28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Other Important Information</a:t>
            </a:r>
            <a:endParaRPr/>
          </a:p>
        </p:txBody>
      </p:sp>
      <p:sp>
        <p:nvSpPr>
          <p:cNvPr id="3949" name="Google Shape;3949;p28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Identifying </a:t>
            </a:r>
            <a:r>
              <a:rPr lang="en" i="1"/>
              <a:t>504</a:t>
            </a:r>
            <a:r>
              <a:rPr lang="en"/>
              <a:t> and </a:t>
            </a:r>
            <a:r>
              <a:rPr lang="en" b="1">
                <a:solidFill>
                  <a:srgbClr val="9900FF"/>
                </a:solidFill>
                <a:latin typeface="Titillium Web"/>
                <a:ea typeface="Titillium Web"/>
                <a:cs typeface="Titillium Web"/>
                <a:sym typeface="Titillium Web"/>
              </a:rPr>
              <a:t>IEP</a:t>
            </a:r>
            <a:r>
              <a:rPr lang="en"/>
              <a:t> students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Identifying interventions and other supports</a:t>
            </a:r>
            <a:endParaRPr/>
          </a:p>
        </p:txBody>
      </p:sp>
      <p:sp>
        <p:nvSpPr>
          <p:cNvPr id="3950" name="Google Shape;3950;p2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5" name="Google Shape;3955;p29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Criteria Spreadsheet Revisited</a:t>
            </a:r>
            <a:endParaRPr/>
          </a:p>
        </p:txBody>
      </p:sp>
      <p:sp>
        <p:nvSpPr>
          <p:cNvPr id="3956" name="Google Shape;3956;p29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Common Formative Assessments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Roll out across the district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Sharing data with teachers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7" name="Google Shape;3957;p2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" name="Google Shape;3962;p30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Data is valuable, so let’s be mindful of how we’re sharing it.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b="1" i="0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b="1" i="0">
                <a:latin typeface="Titillium Web"/>
                <a:ea typeface="Titillium Web"/>
                <a:cs typeface="Titillium Web"/>
                <a:sym typeface="Titillium Web"/>
              </a:rPr>
              <a:t>Clara Shih</a:t>
            </a:r>
            <a:endParaRPr sz="1800" b="1" i="0"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3963" name="Google Shape;3963;p3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8" name="Google Shape;3968;p31"/>
          <p:cNvSpPr txBox="1">
            <a:spLocks noGrp="1"/>
          </p:cNvSpPr>
          <p:nvPr>
            <p:ph type="ctrTitle"/>
          </p:nvPr>
        </p:nvSpPr>
        <p:spPr>
          <a:xfrm>
            <a:off x="685800" y="2506600"/>
            <a:ext cx="5268900" cy="153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Criteria Spreadsheet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1" name="Google Shape;3841;p14"/>
          <p:cNvSpPr txBox="1">
            <a:spLocks noGrp="1"/>
          </p:cNvSpPr>
          <p:nvPr>
            <p:ph type="title"/>
          </p:nvPr>
        </p:nvSpPr>
        <p:spPr>
          <a:xfrm>
            <a:off x="718300" y="389350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Phoenix Central School District</a:t>
            </a:r>
            <a:endParaRPr/>
          </a:p>
        </p:txBody>
      </p:sp>
      <p:sp>
        <p:nvSpPr>
          <p:cNvPr id="3842" name="Google Shape;3842;p14"/>
          <p:cNvSpPr txBox="1">
            <a:spLocks noGrp="1"/>
          </p:cNvSpPr>
          <p:nvPr>
            <p:ph type="body" idx="2"/>
          </p:nvPr>
        </p:nvSpPr>
        <p:spPr>
          <a:xfrm>
            <a:off x="4156073" y="1762650"/>
            <a:ext cx="3242400" cy="22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>
                <a:latin typeface="Titillium Web"/>
                <a:ea typeface="Titillium Web"/>
                <a:cs typeface="Titillium Web"/>
                <a:sym typeface="Titillium Web"/>
              </a:rPr>
              <a:t>● 3 buildings: </a:t>
            </a:r>
            <a:endParaRPr sz="1400" b="1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>
                <a:latin typeface="Titillium Web"/>
                <a:ea typeface="Titillium Web"/>
                <a:cs typeface="Titillium Web"/>
                <a:sym typeface="Titillium Web"/>
              </a:rPr>
              <a:t>○</a:t>
            </a:r>
            <a:r>
              <a:rPr lang="en" sz="1400">
                <a:latin typeface="Titillium Web"/>
                <a:ea typeface="Titillium Web"/>
                <a:cs typeface="Titillium Web"/>
                <a:sym typeface="Titillium Web"/>
              </a:rPr>
              <a:t> Michael A. Maroun Elementary (K-4) </a:t>
            </a:r>
            <a:endParaRPr sz="1400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Titillium Web"/>
                <a:ea typeface="Titillium Web"/>
                <a:cs typeface="Titillium Web"/>
                <a:sym typeface="Titillium Web"/>
              </a:rPr>
              <a:t>○ Emerson J. Dillon Middle School (5-8) </a:t>
            </a:r>
            <a:endParaRPr sz="1400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>
                <a:latin typeface="Titillium Web"/>
                <a:ea typeface="Titillium Web"/>
                <a:cs typeface="Titillium Web"/>
                <a:sym typeface="Titillium Web"/>
              </a:rPr>
              <a:t>○ John C. Birdlebough High School (9-12) </a:t>
            </a:r>
            <a:endParaRPr sz="1400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>
                <a:latin typeface="Titillium Web"/>
                <a:ea typeface="Titillium Web"/>
                <a:cs typeface="Titillium Web"/>
                <a:sym typeface="Titillium Web"/>
              </a:rPr>
              <a:t>● 30 minutes north of Syracuse </a:t>
            </a:r>
            <a:endParaRPr sz="1400" b="1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>
                <a:latin typeface="Titillium Web"/>
                <a:ea typeface="Titillium Web"/>
                <a:cs typeface="Titillium Web"/>
                <a:sym typeface="Titillium Web"/>
              </a:rPr>
              <a:t>● Approximately 1,750 students </a:t>
            </a:r>
            <a:endParaRPr sz="1400" b="1"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>
                <a:latin typeface="Titillium Web"/>
                <a:ea typeface="Titillium Web"/>
                <a:cs typeface="Titillium Web"/>
                <a:sym typeface="Titillium Web"/>
              </a:rPr>
              <a:t>● Over 50% Free and Reduced Lunch</a:t>
            </a:r>
            <a:endParaRPr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1"/>
          </a:p>
        </p:txBody>
      </p:sp>
      <p:sp>
        <p:nvSpPr>
          <p:cNvPr id="3843" name="Google Shape;3843;p14"/>
          <p:cNvSpPr txBox="1">
            <a:spLocks noGrp="1"/>
          </p:cNvSpPr>
          <p:nvPr>
            <p:ph type="body" idx="2"/>
          </p:nvPr>
        </p:nvSpPr>
        <p:spPr>
          <a:xfrm>
            <a:off x="718300" y="3905925"/>
            <a:ext cx="67611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0B87A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200">
              <a:solidFill>
                <a:srgbClr val="0B87A1"/>
              </a:solidFill>
            </a:endParaRPr>
          </a:p>
        </p:txBody>
      </p:sp>
      <p:sp>
        <p:nvSpPr>
          <p:cNvPr id="3844" name="Google Shape;3844;p1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3845" name="Google Shape;384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298" y="1555773"/>
            <a:ext cx="2870075" cy="261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" name="Google Shape;3973;p32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3974" name="Google Shape;3974;p32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pic>
        <p:nvPicPr>
          <p:cNvPr id="3975" name="Google Shape;3975;p32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2631" y="1749175"/>
            <a:ext cx="3301350" cy="3241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0" name="Google Shape;3980;p33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Formulas Used</a:t>
            </a:r>
            <a:endParaRPr/>
          </a:p>
        </p:txBody>
      </p:sp>
      <p:sp>
        <p:nvSpPr>
          <p:cNvPr id="3981" name="Google Shape;3981;p33"/>
          <p:cNvSpPr txBox="1">
            <a:spLocks noGrp="1"/>
          </p:cNvSpPr>
          <p:nvPr>
            <p:ph type="body" idx="1"/>
          </p:nvPr>
        </p:nvSpPr>
        <p:spPr>
          <a:xfrm>
            <a:off x="718300" y="1596775"/>
            <a:ext cx="6761100" cy="311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Index Match</a:t>
            </a:r>
            <a:endParaRPr sz="18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=iferror(index(</a:t>
            </a:r>
            <a:r>
              <a:rPr lang="en" sz="1800"/>
              <a:t>the data you want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,match(</a:t>
            </a:r>
            <a:r>
              <a:rPr lang="en" sz="1800"/>
              <a:t>select ID column from spreadsheet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</a:t>
            </a:r>
            <a:r>
              <a:rPr lang="en" sz="1800"/>
              <a:t>select ID column from data sheet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,0)),” “)</a:t>
            </a:r>
            <a:endParaRPr sz="1800" b="1">
              <a:solidFill>
                <a:srgbClr val="A61C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Including Range Data 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=IF(AND(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&gt;=</a:t>
            </a:r>
            <a:r>
              <a:rPr lang="en" sz="1800"/>
              <a:t>0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&lt;=</a:t>
            </a:r>
            <a:r>
              <a:rPr lang="en" sz="1800"/>
              <a:t>24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),1,IF(AND(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&gt;=</a:t>
            </a:r>
            <a:r>
              <a:rPr lang="en" sz="1800"/>
              <a:t>25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&lt;=</a:t>
            </a:r>
            <a:r>
              <a:rPr lang="en" sz="1800"/>
              <a:t>49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),2,IF(AND(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&gt;=</a:t>
            </a:r>
            <a:r>
              <a:rPr lang="en" sz="1800"/>
              <a:t>50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&lt;=</a:t>
            </a:r>
            <a:r>
              <a:rPr lang="en" sz="1800"/>
              <a:t>74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),3,IF(AND(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&gt;=</a:t>
            </a:r>
            <a:r>
              <a:rPr lang="en" sz="1800"/>
              <a:t>75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,</a:t>
            </a:r>
            <a:r>
              <a:rPr lang="en" sz="1800"/>
              <a:t>B2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&lt;=</a:t>
            </a:r>
            <a:r>
              <a:rPr lang="en" sz="1800"/>
              <a:t>100</a:t>
            </a:r>
            <a:r>
              <a:rPr lang="en" sz="1800" b="1">
                <a:solidFill>
                  <a:srgbClr val="A61C00"/>
                </a:solidFill>
                <a:latin typeface="Titillium Web"/>
                <a:ea typeface="Titillium Web"/>
                <a:cs typeface="Titillium Web"/>
                <a:sym typeface="Titillium Web"/>
              </a:rPr>
              <a:t>),4,"No Data"))))</a:t>
            </a:r>
            <a:endParaRPr sz="1800" b="1">
              <a:solidFill>
                <a:srgbClr val="A61C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982" name="Google Shape;3982;p33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7" name="Google Shape;3987;p34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Utilizing the Spreadsheet</a:t>
            </a:r>
            <a:endParaRPr/>
          </a:p>
        </p:txBody>
      </p:sp>
      <p:sp>
        <p:nvSpPr>
          <p:cNvPr id="3988" name="Google Shape;3988;p34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How we have used it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Moving forward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3989" name="Google Shape;3989;p3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" name="Google Shape;3994;p35"/>
          <p:cNvSpPr txBox="1">
            <a:spLocks noGrp="1"/>
          </p:cNvSpPr>
          <p:nvPr>
            <p:ph type="ctrTitle" idx="4294967295"/>
          </p:nvPr>
        </p:nvSpPr>
        <p:spPr>
          <a:xfrm>
            <a:off x="685800" y="521525"/>
            <a:ext cx="4863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80BFB7"/>
                </a:solidFill>
              </a:rPr>
              <a:t>THANKS!</a:t>
            </a:r>
            <a:endParaRPr sz="6000">
              <a:solidFill>
                <a:srgbClr val="80BFB7"/>
              </a:solidFill>
            </a:endParaRPr>
          </a:p>
        </p:txBody>
      </p:sp>
      <p:sp>
        <p:nvSpPr>
          <p:cNvPr id="3995" name="Google Shape;3995;p35"/>
          <p:cNvSpPr txBox="1">
            <a:spLocks noGrp="1"/>
          </p:cNvSpPr>
          <p:nvPr>
            <p:ph type="subTitle" idx="4294967295"/>
          </p:nvPr>
        </p:nvSpPr>
        <p:spPr>
          <a:xfrm>
            <a:off x="685800" y="1944725"/>
            <a:ext cx="4863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D3EBD5"/>
                </a:solidFill>
              </a:rPr>
              <a:t>Any questions?</a:t>
            </a:r>
            <a:endParaRPr sz="3600">
              <a:solidFill>
                <a:srgbClr val="D3EBD5"/>
              </a:solidFill>
            </a:endParaRPr>
          </a:p>
        </p:txBody>
      </p:sp>
      <p:sp>
        <p:nvSpPr>
          <p:cNvPr id="3996" name="Google Shape;3996;p35"/>
          <p:cNvSpPr txBox="1">
            <a:spLocks noGrp="1"/>
          </p:cNvSpPr>
          <p:nvPr>
            <p:ph type="body" idx="4294967295"/>
          </p:nvPr>
        </p:nvSpPr>
        <p:spPr>
          <a:xfrm>
            <a:off x="685800" y="2594125"/>
            <a:ext cx="5945400" cy="24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3EBD5"/>
                </a:solidFill>
              </a:rPr>
              <a:t>You can find us at:</a:t>
            </a:r>
            <a:endParaRPr>
              <a:solidFill>
                <a:srgbClr val="D3EBD5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D3EBD5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3EBD5"/>
                </a:solidFill>
              </a:rPr>
              <a:t>Nicole Covell- ncovell@phoenixcsd.org</a:t>
            </a:r>
            <a:endParaRPr>
              <a:solidFill>
                <a:srgbClr val="D3EBD5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D3EBD5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3EBD5"/>
                </a:solidFill>
              </a:rPr>
              <a:t>Stacie Shaffer- sshaffer@phoenixcsd.org</a:t>
            </a:r>
            <a:endParaRPr>
              <a:solidFill>
                <a:srgbClr val="D3EBD5"/>
              </a:solidFill>
            </a:endParaRPr>
          </a:p>
        </p:txBody>
      </p:sp>
      <p:sp>
        <p:nvSpPr>
          <p:cNvPr id="3997" name="Google Shape;3997;p3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Issues</a:t>
            </a:r>
            <a:endParaRPr/>
          </a:p>
        </p:txBody>
      </p:sp>
      <p:sp>
        <p:nvSpPr>
          <p:cNvPr id="3851" name="Google Shape;3851;p1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Gave multiple assessments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Data was housed in multiple locations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Needed a way to compare students across the grade levels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Needed to be “our” kids instead of “my” kids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Recognized the need to use assessments to drive our instruction and interventions</a:t>
            </a:r>
            <a:endParaRPr/>
          </a:p>
        </p:txBody>
      </p:sp>
      <p:sp>
        <p:nvSpPr>
          <p:cNvPr id="3852" name="Google Shape;3852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7" name="Google Shape;3857;p16"/>
          <p:cNvSpPr txBox="1">
            <a:spLocks noGrp="1"/>
          </p:cNvSpPr>
          <p:nvPr>
            <p:ph type="ctrTitle" idx="4294967295"/>
          </p:nvPr>
        </p:nvSpPr>
        <p:spPr>
          <a:xfrm>
            <a:off x="3319625" y="668950"/>
            <a:ext cx="3731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Why</a:t>
            </a:r>
            <a:endParaRPr/>
          </a:p>
        </p:txBody>
      </p:sp>
      <p:sp>
        <p:nvSpPr>
          <p:cNvPr id="3858" name="Google Shape;3858;p16"/>
          <p:cNvSpPr txBox="1">
            <a:spLocks noGrp="1"/>
          </p:cNvSpPr>
          <p:nvPr>
            <p:ph type="subTitle" idx="4294967295"/>
          </p:nvPr>
        </p:nvSpPr>
        <p:spPr>
          <a:xfrm>
            <a:off x="3319625" y="1828750"/>
            <a:ext cx="4574700" cy="30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Font typeface="Titillium Web"/>
              <a:buChar char="▪"/>
            </a:pPr>
            <a:r>
              <a:rPr lang="en">
                <a:latin typeface="Titillium Web"/>
                <a:ea typeface="Titillium Web"/>
                <a:cs typeface="Titillium Web"/>
                <a:sym typeface="Titillium Web"/>
              </a:rPr>
              <a:t>Instructional planning and allocation of resources</a:t>
            </a:r>
            <a:endParaRPr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Global picture of student achievement and growth data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Creating consistency across the district</a:t>
            </a:r>
            <a:endParaRPr b="1"/>
          </a:p>
        </p:txBody>
      </p:sp>
      <p:pic>
        <p:nvPicPr>
          <p:cNvPr id="3859" name="Google Shape;3859;p16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3367" r="21417"/>
          <a:stretch/>
        </p:blipFill>
        <p:spPr>
          <a:xfrm>
            <a:off x="0" y="0"/>
            <a:ext cx="2840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0" name="Google Shape;3860;p1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5" name="Google Shape;3865;p17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Assessments</a:t>
            </a:r>
            <a:endParaRPr/>
          </a:p>
        </p:txBody>
      </p:sp>
      <p:sp>
        <p:nvSpPr>
          <p:cNvPr id="3866" name="Google Shape;3866;p17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NWEA MAP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aimswebPlus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Common Formative Assessments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State Assessments</a:t>
            </a:r>
            <a:endParaRPr/>
          </a:p>
        </p:txBody>
      </p:sp>
      <p:sp>
        <p:nvSpPr>
          <p:cNvPr id="3867" name="Google Shape;3867;p1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p18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NWEA MAP</a:t>
            </a:r>
            <a:endParaRPr/>
          </a:p>
        </p:txBody>
      </p:sp>
      <p:sp>
        <p:nvSpPr>
          <p:cNvPr id="3873" name="Google Shape;3873;p18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Benchmarking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Computer adaptive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Measures what students know regardless of their grade level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Measures growth over time and across school years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Standards driven</a:t>
            </a:r>
            <a:endParaRPr/>
          </a:p>
        </p:txBody>
      </p:sp>
      <p:sp>
        <p:nvSpPr>
          <p:cNvPr id="3874" name="Google Shape;3874;p1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9" name="Google Shape;3879;p19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aimswebPlus</a:t>
            </a:r>
            <a:endParaRPr/>
          </a:p>
        </p:txBody>
      </p:sp>
      <p:sp>
        <p:nvSpPr>
          <p:cNvPr id="3880" name="Google Shape;3880;p19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Benchmarking and progress monitoring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Brief, reliable measures of foundational skills in reading and math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Tracks students progress across school years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Skill driven</a:t>
            </a:r>
            <a:endParaRPr/>
          </a:p>
        </p:txBody>
      </p:sp>
      <p:sp>
        <p:nvSpPr>
          <p:cNvPr id="3881" name="Google Shape;3881;p19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6" name="Google Shape;3886;p20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Formative Assessments</a:t>
            </a:r>
            <a:endParaRPr/>
          </a:p>
        </p:txBody>
      </p:sp>
      <p:sp>
        <p:nvSpPr>
          <p:cNvPr id="3887" name="Google Shape;3887;p20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/>
              <a:t>Determined that CFA’s would measure student learning using the same:</a:t>
            </a:r>
            <a:endParaRPr/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3B55"/>
              </a:buClr>
              <a:buSzPts val="2400"/>
              <a:buFont typeface="Titillium Web"/>
              <a:buChar char="▫"/>
            </a:pPr>
            <a:r>
              <a:rPr lang="en">
                <a:solidFill>
                  <a:srgbClr val="003B55"/>
                </a:solidFill>
                <a:latin typeface="Titillium Web"/>
                <a:ea typeface="Titillium Web"/>
                <a:cs typeface="Titillium Web"/>
                <a:sym typeface="Titillium Web"/>
              </a:rPr>
              <a:t>instrument</a:t>
            </a:r>
            <a:endParaRPr>
              <a:solidFill>
                <a:srgbClr val="003B55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3B55"/>
              </a:buClr>
              <a:buSzPts val="2400"/>
              <a:buFont typeface="Arial"/>
              <a:buChar char="▫"/>
            </a:pPr>
            <a:r>
              <a:rPr lang="en">
                <a:solidFill>
                  <a:srgbClr val="003B55"/>
                </a:solidFill>
                <a:latin typeface="Titillium Web"/>
                <a:ea typeface="Titillium Web"/>
                <a:cs typeface="Titillium Web"/>
                <a:sym typeface="Titillium Web"/>
              </a:rPr>
              <a:t>process </a:t>
            </a:r>
            <a:endParaRPr>
              <a:solidFill>
                <a:srgbClr val="003B55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3B55"/>
              </a:buClr>
              <a:buSzPts val="2400"/>
              <a:buFont typeface="Titillium Web"/>
              <a:buChar char="▫"/>
            </a:pPr>
            <a:r>
              <a:rPr lang="en">
                <a:solidFill>
                  <a:srgbClr val="003B55"/>
                </a:solidFill>
                <a:latin typeface="Titillium Web"/>
                <a:ea typeface="Titillium Web"/>
                <a:cs typeface="Titillium Web"/>
                <a:sym typeface="Titillium Web"/>
              </a:rPr>
              <a:t>scoring criteria</a:t>
            </a:r>
            <a:endParaRPr>
              <a:solidFill>
                <a:srgbClr val="003B55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3B55"/>
              </a:buClr>
              <a:buSzPts val="2400"/>
              <a:buFont typeface="Titillium Web"/>
              <a:buChar char="▫"/>
            </a:pPr>
            <a:r>
              <a:rPr lang="en">
                <a:solidFill>
                  <a:srgbClr val="003B55"/>
                </a:solidFill>
                <a:latin typeface="Titillium Web"/>
                <a:ea typeface="Titillium Web"/>
                <a:cs typeface="Titillium Web"/>
                <a:sym typeface="Titillium Web"/>
              </a:rPr>
              <a:t>test administration </a:t>
            </a:r>
            <a:endParaRPr>
              <a:solidFill>
                <a:srgbClr val="003B55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8" name="Google Shape;3888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" name="Google Shape;3893;p2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720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Common Assessments in Action-Next Steps:</a:t>
            </a:r>
            <a:endParaRPr sz="3000"/>
          </a:p>
        </p:txBody>
      </p:sp>
      <p:sp>
        <p:nvSpPr>
          <p:cNvPr id="3894" name="Google Shape;3894;p21"/>
          <p:cNvSpPr txBox="1">
            <a:spLocks noGrp="1"/>
          </p:cNvSpPr>
          <p:nvPr>
            <p:ph type="body" idx="1"/>
          </p:nvPr>
        </p:nvSpPr>
        <p:spPr>
          <a:xfrm>
            <a:off x="718300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power standards or learning targets were measured?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areas did students do well with?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skill deficiencies do we see?</a:t>
            </a:r>
            <a:endParaRPr/>
          </a:p>
        </p:txBody>
      </p:sp>
      <p:sp>
        <p:nvSpPr>
          <p:cNvPr id="3895" name="Google Shape;3895;p2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3896" name="Google Shape;3896;p21"/>
          <p:cNvSpPr txBox="1">
            <a:spLocks noGrp="1"/>
          </p:cNvSpPr>
          <p:nvPr>
            <p:ph type="body" idx="2"/>
          </p:nvPr>
        </p:nvSpPr>
        <p:spPr>
          <a:xfrm>
            <a:off x="3009263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patterns do we see in the data?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groups can be formed based on this assessment?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instructional strategies helped students do well?</a:t>
            </a:r>
            <a:endParaRPr/>
          </a:p>
        </p:txBody>
      </p:sp>
      <p:sp>
        <p:nvSpPr>
          <p:cNvPr id="3897" name="Google Shape;3897;p21"/>
          <p:cNvSpPr txBox="1">
            <a:spLocks noGrp="1"/>
          </p:cNvSpPr>
          <p:nvPr>
            <p:ph type="body" idx="3"/>
          </p:nvPr>
        </p:nvSpPr>
        <p:spPr>
          <a:xfrm>
            <a:off x="5300226" y="1755475"/>
            <a:ext cx="21792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60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interventions are appropriate based on the data?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Do we need to tweak or improve this assessment?</a:t>
            </a:r>
            <a:endParaRPr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"/>
              <a:t>What is our plan for extending &amp; enriching learning?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On-screen Show (16:9)</PresentationFormat>
  <Paragraphs>122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Dosis</vt:lpstr>
      <vt:lpstr>Dosis Light</vt:lpstr>
      <vt:lpstr>Titillium Web Light</vt:lpstr>
      <vt:lpstr>Titillium Web</vt:lpstr>
      <vt:lpstr>Arial</vt:lpstr>
      <vt:lpstr>Mowbray template</vt:lpstr>
      <vt:lpstr>Building a Criteria Spreadsheet for Instructional Decision Making</vt:lpstr>
      <vt:lpstr>Phoenix Central School District</vt:lpstr>
      <vt:lpstr>The Issues</vt:lpstr>
      <vt:lpstr>The Why</vt:lpstr>
      <vt:lpstr>The Assessments</vt:lpstr>
      <vt:lpstr>NWEA MAP</vt:lpstr>
      <vt:lpstr>aimswebPlus</vt:lpstr>
      <vt:lpstr>Common Formative Assessments</vt:lpstr>
      <vt:lpstr>Common Assessments in Action-Next Steps:</vt:lpstr>
      <vt:lpstr>State Assessments</vt:lpstr>
      <vt:lpstr>The Ranges</vt:lpstr>
      <vt:lpstr>Gathering Data</vt:lpstr>
      <vt:lpstr>NWEA MAP</vt:lpstr>
      <vt:lpstr>aimswebPlus</vt:lpstr>
      <vt:lpstr>Common Formative Assessments</vt:lpstr>
      <vt:lpstr>The Other Important Information</vt:lpstr>
      <vt:lpstr>The Criteria Spreadsheet Revisited</vt:lpstr>
      <vt:lpstr>PowerPoint Presentation</vt:lpstr>
      <vt:lpstr>The Criteria Spreadsheet</vt:lpstr>
      <vt:lpstr>Example</vt:lpstr>
      <vt:lpstr>Formulas Used</vt:lpstr>
      <vt:lpstr>Utilizing the Spreadsheet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Criteria Spreadsheet for Instructional Decision Making</dc:title>
  <dc:creator>Nicole Covell</dc:creator>
  <cp:lastModifiedBy>Nicole Covell</cp:lastModifiedBy>
  <cp:revision>1</cp:revision>
  <dcterms:modified xsi:type="dcterms:W3CDTF">2018-10-12T12:12:30Z</dcterms:modified>
</cp:coreProperties>
</file>